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59" r:id="rId6"/>
    <p:sldId id="264" r:id="rId7"/>
    <p:sldId id="260" r:id="rId8"/>
    <p:sldId id="262" r:id="rId9"/>
    <p:sldId id="267" r:id="rId10"/>
    <p:sldId id="265" r:id="rId11"/>
    <p:sldId id="266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6A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4" autoAdjust="0"/>
    <p:restoredTop sz="96301"/>
  </p:normalViewPr>
  <p:slideViewPr>
    <p:cSldViewPr snapToGrid="0">
      <p:cViewPr>
        <p:scale>
          <a:sx n="137" d="100"/>
          <a:sy n="137" d="100"/>
        </p:scale>
        <p:origin x="456" y="480"/>
      </p:cViewPr>
      <p:guideLst/>
    </p:cSldViewPr>
  </p:slideViewPr>
  <p:notesTextViewPr>
    <p:cViewPr>
      <p:scale>
        <a:sx n="176" d="100"/>
        <a:sy n="17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12F27-5EBC-7146-9C6F-1C1510586FF6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40079-6AB2-0D48-BB1D-B3A35215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2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What are the closest sport complexes and hawker centers to postal code 228602?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24511-5308-A1A0-1245-D393B858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F76C6-FDCE-71E0-B2E8-38C0AC9B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52EC-6F73-2B5B-9212-328A10B74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I have elderly parents and needs help with cancer screening, in addition I have a child who needs childcare and another one to go to preschool, can you suggest locations that may the said facilities and as a bonus, suggest the close by park or playground that my kids can go to. Provide a recommendation of the places of interest that are within 1km radius of each other throughout Singapore and recommend me a few areas sorted by the closest proximity in Bedok area. 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9FB02-B69C-DBC1-711E-A0E1C1923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89AE-3A58-B3BD-0C24-0773CA02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96934-D3E1-0F72-7210-57059DE83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97132-A2E8-26F9-31E9-B9E30FFAA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9DEE2-BA1F-8BF6-23C3-3757BF824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8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9D879-CAF2-0461-F9F7-E354E7DB4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7781A-E50D-C703-7039-2045D8C8A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B1609-E03A-2C5C-5F79-1E93FF0F1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What are the closest general clinics to postal code 142038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A5743-3C2F-67AF-BAA6-A12379393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4F6E-9A71-3349-3548-A1F5C0BF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92A4B-78BB-0FD7-B30D-02AD8984A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78726-F6B9-E5F6-B2E5-9DA94336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A05E0-CE12-87AA-9D7C-2B83976B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EF34B-1524-6F44-623E-CDA031A7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0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A370-EF0F-9E01-0FA1-36208BE4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36819-1D21-2FC3-49A6-A28B35330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1A62-1E6C-F122-D2DC-40A8FD71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4C44D-B325-FFDA-F5D0-BE38553D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B9B28-00DC-3E40-D467-45B45CC6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99B6E-1E5B-37EA-7FE4-0711176A4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FB801-D441-F597-B946-7288BD51F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3CC21-E597-B3F0-9F05-DB4351AC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C32F-B883-18AC-427D-C744F4D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F683-21F9-7947-5E59-5EFFC7C2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8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411E-D5FE-5D31-0545-BDD60DD0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2A1B-7B9C-07A7-9AD2-D01AE080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076E5-EAC2-B162-F9B3-B3FB1838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3E6EA-D592-F76D-48A3-706683B1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E1887-E666-11CF-90EF-949F69AC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4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4454-7D2D-D103-0DCB-0EF33774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64257-8614-ACAE-DF5C-71A14F0E3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336B7-6AD1-D189-79DC-90C1FE25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2AB7-07A9-DF1B-22E2-71048CB5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25927-B0AF-8380-E74A-A16C9B67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8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4BBC-3BDA-0561-78B4-A6A9D900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2743-8472-A452-5CE8-6F7847F32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2A8A6-8AD6-6A05-CB10-013231412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F5340-8D28-C226-AE7B-800BB9B9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FD187-A447-4A0B-8D64-8D150752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EE481-C60A-569C-57AB-72B9186D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B052-6CD1-6CAA-7373-E204C136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D6CFE-14BB-32F8-FFBB-5AFD969AE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1077A-D8A6-D2C8-02A0-4EB9A40C6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0AAAC-AC90-28B0-38A3-295EB881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B1C27-5D46-8A7F-AFCE-56793166B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82F1D-A6F4-7E3B-7E54-A5AC0881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52DBD-96CC-6B21-C734-FCD68738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D378A-8DF8-A5D4-DE8B-943A1D55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9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6119-C12D-D70D-A9A0-ED042D60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858BE-AE25-FC17-C533-FF158ACB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A29F-5D29-D593-6159-84A90DE0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F43FF-876E-19BA-BEA7-6BB6D8EF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D0E27-BF4D-4E76-0F7D-277A7315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B07EE-99EB-9F70-D8ED-65CABC93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48571-E29E-5776-27A0-C1A573E0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09F0-E0BC-1AA1-E0F9-982E2330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D3E2-CBD7-6E8F-CBA0-485CF2FF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68639-6F72-40B1-0946-5949871CF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18862-5476-F56D-EFE7-230629A0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165E-9A72-9D93-830F-259B8A84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95C09-EC93-0B0E-EF71-FB5948B2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8931-EEAF-8C30-18EC-1C9428CE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E9759-0F5B-EC9D-4490-2470A4933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CAA94-ECDD-E62E-20E7-23E8E7576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6850F-7546-94C7-6355-1A676390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14495-E86F-C053-F1AF-E1A04267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66681-91A9-24AE-3239-5882D526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0">
              <a:schemeClr val="bg1"/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4137B-E60D-2055-3359-8FF9FDAC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18F50-89D8-17EA-07EF-5A0A43050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E04D-AC47-C0B4-2E71-74CAA3FFA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09A7B-9D64-2936-10D4-3003D264B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65B57-BE58-9F09-EB28-00BDF55B3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2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4.svg"/><Relationship Id="rId3" Type="http://schemas.openxmlformats.org/officeDocument/2006/relationships/image" Target="../media/image26.png"/><Relationship Id="rId7" Type="http://schemas.openxmlformats.org/officeDocument/2006/relationships/image" Target="../media/image5.sv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1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10" Type="http://schemas.openxmlformats.org/officeDocument/2006/relationships/image" Target="../media/image9.svg"/><Relationship Id="rId19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26.png"/><Relationship Id="rId2" Type="http://schemas.openxmlformats.org/officeDocument/2006/relationships/image" Target="../media/image28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10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5.gif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image" Target="../media/image14.gif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8.jpeg"/><Relationship Id="rId3" Type="http://schemas.openxmlformats.org/officeDocument/2006/relationships/image" Target="../media/image15.gif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9.jpe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20.png"/><Relationship Id="rId3" Type="http://schemas.openxmlformats.org/officeDocument/2006/relationships/image" Target="../media/image17.jp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image" Target="../media/image16.jp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9.jpe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8.jpe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2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2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5185DB-93EE-1201-4B36-36BBC173F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30" y="2511084"/>
            <a:ext cx="3901972" cy="1792347"/>
          </a:xfrm>
          <a:prstGeom prst="rect">
            <a:avLst/>
          </a:prstGeom>
        </p:spPr>
      </p:pic>
      <p:sp>
        <p:nvSpPr>
          <p:cNvPr id="6" name="Circle: Hollow 18">
            <a:extLst>
              <a:ext uri="{FF2B5EF4-FFF2-40B4-BE49-F238E27FC236}">
                <a16:creationId xmlns:a16="http://schemas.microsoft.com/office/drawing/2014/main" id="{6F8E25E6-A3C6-B71D-4BDB-FB412D799229}"/>
              </a:ext>
            </a:extLst>
          </p:cNvPr>
          <p:cNvSpPr/>
          <p:nvPr/>
        </p:nvSpPr>
        <p:spPr>
          <a:xfrm>
            <a:off x="2971800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975AAC-DA23-AE1B-2B8B-9EF75A7A0B29}"/>
              </a:ext>
            </a:extLst>
          </p:cNvPr>
          <p:cNvSpPr/>
          <p:nvPr/>
        </p:nvSpPr>
        <p:spPr>
          <a:xfrm>
            <a:off x="2967841" y="181688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1128C3-F45B-F12B-2D8D-0ED4EF0A5659}"/>
              </a:ext>
            </a:extLst>
          </p:cNvPr>
          <p:cNvSpPr/>
          <p:nvPr/>
        </p:nvSpPr>
        <p:spPr>
          <a:xfrm>
            <a:off x="7613656" y="181688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4913E7-0EE2-A169-1433-36EA4CD86599}"/>
              </a:ext>
            </a:extLst>
          </p:cNvPr>
          <p:cNvSpPr/>
          <p:nvPr/>
        </p:nvSpPr>
        <p:spPr>
          <a:xfrm>
            <a:off x="7419053" y="43317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F425AE-6AA7-A0AB-D98C-F76CD944566D}"/>
              </a:ext>
            </a:extLst>
          </p:cNvPr>
          <p:cNvSpPr/>
          <p:nvPr/>
        </p:nvSpPr>
        <p:spPr>
          <a:xfrm>
            <a:off x="5287699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3AFB23-B981-3493-EC53-74C0FDD530B3}"/>
              </a:ext>
            </a:extLst>
          </p:cNvPr>
          <p:cNvSpPr/>
          <p:nvPr/>
        </p:nvSpPr>
        <p:spPr>
          <a:xfrm>
            <a:off x="3044601" y="430811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1A9C78-0520-DB8F-3449-AF15DC01E061}"/>
              </a:ext>
            </a:extLst>
          </p:cNvPr>
          <p:cNvSpPr/>
          <p:nvPr/>
        </p:nvSpPr>
        <p:spPr>
          <a:xfrm>
            <a:off x="5287699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">
            <a:extLst>
              <a:ext uri="{FF2B5EF4-FFF2-40B4-BE49-F238E27FC236}">
                <a16:creationId xmlns:a16="http://schemas.microsoft.com/office/drawing/2014/main" id="{5FC98E88-146F-4EE1-82A5-56C285E09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1637" y="2034834"/>
            <a:ext cx="475488" cy="475488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62CDB3FC-5712-3C67-F784-B30CE3C81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2018" y="657499"/>
            <a:ext cx="475488" cy="475488"/>
          </a:xfrm>
          <a:prstGeom prst="rect">
            <a:avLst/>
          </a:prstGeom>
        </p:spPr>
      </p:pic>
      <p:pic>
        <p:nvPicPr>
          <p:cNvPr id="15" name="Graphic 14" descr="Lightbulb and gear">
            <a:extLst>
              <a:ext uri="{FF2B5EF4-FFF2-40B4-BE49-F238E27FC236}">
                <a16:creationId xmlns:a16="http://schemas.microsoft.com/office/drawing/2014/main" id="{3E85BA65-C1B4-6944-384F-E1F97BE7D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7252" y="2034834"/>
            <a:ext cx="475488" cy="475488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759F903F-E593-34B3-8A8D-4B9F7BE83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8342" y="4503153"/>
            <a:ext cx="475488" cy="475488"/>
          </a:xfrm>
          <a:prstGeom prst="rect">
            <a:avLst/>
          </a:prstGeom>
        </p:spPr>
      </p:pic>
      <p:pic>
        <p:nvPicPr>
          <p:cNvPr id="17" name="Graphic 16" descr="Bullseye">
            <a:extLst>
              <a:ext uri="{FF2B5EF4-FFF2-40B4-BE49-F238E27FC236}">
                <a16:creationId xmlns:a16="http://schemas.microsoft.com/office/drawing/2014/main" id="{ECF88F66-03CD-AFA8-D336-4D053BDBA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55149" y="4551188"/>
            <a:ext cx="475488" cy="475488"/>
          </a:xfrm>
          <a:prstGeom prst="rect">
            <a:avLst/>
          </a:prstGeom>
        </p:spPr>
      </p:pic>
      <p:pic>
        <p:nvPicPr>
          <p:cNvPr id="18" name="Graphic 17" descr="Presentation with media">
            <a:extLst>
              <a:ext uri="{FF2B5EF4-FFF2-40B4-BE49-F238E27FC236}">
                <a16:creationId xmlns:a16="http://schemas.microsoft.com/office/drawing/2014/main" id="{8F187934-2605-7EFD-5284-B2B4E03912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07155" y="5799536"/>
            <a:ext cx="475488" cy="475488"/>
          </a:xfrm>
          <a:prstGeom prst="rect">
            <a:avLst/>
          </a:prstGeom>
        </p:spPr>
      </p:pic>
      <p:sp>
        <p:nvSpPr>
          <p:cNvPr id="20" name="Rectangle: Rounded Corners 2">
            <a:extLst>
              <a:ext uri="{FF2B5EF4-FFF2-40B4-BE49-F238E27FC236}">
                <a16:creationId xmlns:a16="http://schemas.microsoft.com/office/drawing/2014/main" id="{94BDE9C3-723B-825C-EB4A-AFD4F76F2F12}"/>
              </a:ext>
            </a:extLst>
          </p:cNvPr>
          <p:cNvSpPr/>
          <p:nvPr/>
        </p:nvSpPr>
        <p:spPr>
          <a:xfrm>
            <a:off x="4241758" y="7321418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7FDAE3-5D5B-A916-96A8-08B501C05BA8}"/>
              </a:ext>
            </a:extLst>
          </p:cNvPr>
          <p:cNvSpPr txBox="1"/>
          <p:nvPr/>
        </p:nvSpPr>
        <p:spPr>
          <a:xfrm>
            <a:off x="4633954" y="7413739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C7AC0A-B893-290F-53C5-635731B3A458}"/>
              </a:ext>
            </a:extLst>
          </p:cNvPr>
          <p:cNvSpPr txBox="1"/>
          <p:nvPr/>
        </p:nvSpPr>
        <p:spPr>
          <a:xfrm>
            <a:off x="4570475" y="8060058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- An active cyclist wanting to go for bike rides that also crosses over hawker places at rest stops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CARE - Wanting to send an elderly parent to clinics but also managing an active child at the same near mealtime, which area would likely be your best bet?</a:t>
            </a:r>
          </a:p>
        </p:txBody>
      </p:sp>
    </p:spTree>
    <p:extLst>
      <p:ext uri="{BB962C8B-B14F-4D97-AF65-F5344CB8AC3E}">
        <p14:creationId xmlns:p14="http://schemas.microsoft.com/office/powerpoint/2010/main" val="3858416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58238-E887-2FC5-35FE-1E091C87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C60421-8379-42D0-45C9-671092A1032F}"/>
              </a:ext>
            </a:extLst>
          </p:cNvPr>
          <p:cNvGrpSpPr/>
          <p:nvPr/>
        </p:nvGrpSpPr>
        <p:grpSpPr>
          <a:xfrm>
            <a:off x="4339890" y="728132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0B4F46B-A153-851A-F707-F930EE278CD5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23312B-8A34-928B-D56E-273080E85B75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6ADE93-16E3-1477-7999-A0BFCC6A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21" y="2206574"/>
            <a:ext cx="4130718" cy="4483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7C9EE-905D-5E00-7C81-4116434A0752}"/>
              </a:ext>
            </a:extLst>
          </p:cNvPr>
          <p:cNvSpPr txBox="1"/>
          <p:nvPr/>
        </p:nvSpPr>
        <p:spPr>
          <a:xfrm>
            <a:off x="4424238" y="1495627"/>
            <a:ext cx="660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mic Sans MS" panose="030F0702030302020204" pitchFamily="66" charset="0"/>
                <a:cs typeface="Arial" panose="020B0604020202020204" pitchFamily="34" charset="0"/>
              </a:rPr>
              <a:t>Find a clinic near a hawker center</a:t>
            </a:r>
          </a:p>
        </p:txBody>
      </p: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73D67349-AAAC-7B35-353D-039CFED01F9A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8963F66-2A81-9C1E-1496-D39F5970F483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964A50F-D35A-BDFF-5747-B8538A5C3793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7F38046-68FA-88CE-42D6-C92AAEB449D9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0AAB29C-5A74-17AD-4DA0-D303A5B00EE9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8BB0446-9F9B-57B6-9CC7-3987B39505C1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50447FD-A440-DC93-E711-9CC314AF759D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E6A510B6-F77C-3943-E161-4E2327B7A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FC3D1AAD-7788-B006-CABD-393BD490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6F9EC35A-74CC-0E02-9B6E-2B2DCCC938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47086CD6-810C-A78C-EB76-8DE4B1D48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BABD6ED5-ECE6-7225-14A9-FF4E49B5D1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70CC4C54-F6E5-E64F-73AB-A2B93D0AB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5774E-265B-B693-D9A1-A62353F73C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389" y="-7117475"/>
            <a:ext cx="576823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B874ED-569A-13BA-8D43-5F32B2D22540}"/>
              </a:ext>
            </a:extLst>
          </p:cNvPr>
          <p:cNvGrpSpPr/>
          <p:nvPr/>
        </p:nvGrpSpPr>
        <p:grpSpPr>
          <a:xfrm>
            <a:off x="4377990" y="7344961"/>
            <a:ext cx="6606074" cy="650379"/>
            <a:chOff x="4241758" y="2133601"/>
            <a:chExt cx="6606074" cy="650379"/>
          </a:xfrm>
        </p:grpSpPr>
        <p:sp>
          <p:nvSpPr>
            <p:cNvPr id="10" name="Rectangle: Rounded Corners 1">
              <a:extLst>
                <a:ext uri="{FF2B5EF4-FFF2-40B4-BE49-F238E27FC236}">
                  <a16:creationId xmlns:a16="http://schemas.microsoft.com/office/drawing/2014/main" id="{F88262AB-F774-C4C3-7BBC-0767D3E492BC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82DBE-BF66-610F-3467-5CF318D2E9A2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AREAS to IMPROVE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8F0DB0C-4128-3EB6-6186-F7B42D2CB9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23747" y="8091721"/>
            <a:ext cx="4543744" cy="5953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77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D9BCA-60DE-E85A-2D35-715A4DDB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F02213-02C9-E3E4-CEEE-51189672BBC2}"/>
              </a:ext>
            </a:extLst>
          </p:cNvPr>
          <p:cNvGrpSpPr/>
          <p:nvPr/>
        </p:nvGrpSpPr>
        <p:grpSpPr>
          <a:xfrm>
            <a:off x="4377990" y="207049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C447DD3-2AF0-621A-958E-0812B4A6B605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24A728-47C0-823B-1C6E-22FB78954AC9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AREAS to IMPROVE</a:t>
              </a:r>
            </a:p>
          </p:txBody>
        </p:sp>
      </p:grp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B2B515D6-A929-0E7F-6A3B-A17106364DF8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30C7F53-F700-CFF6-36C4-E8B465028A40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80EF9E5-10B1-3D01-9C34-69A8EEC104A5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EC63BAC-1624-43A9-FF04-61FDCC832FC8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C4A294E-537D-5777-112E-92E76A167C98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60342DA-BDE6-B759-C293-915684237B11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CA235A3-F5D8-51A9-2D83-5251FB499817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39B9F840-662C-9864-FB57-B65F2A6B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363C3928-E4B8-1041-ADC5-6FE992085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515E338E-B497-AE7A-574F-7456EA425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7A8A9E7B-B4BD-2AE6-D805-253C03DE1B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60DDB816-FCD1-30BB-D231-537E81787A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B2F2CDE1-300C-378C-3677-EAC62B13D1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224D-4320-6143-9DE8-C1BD41B81C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3747" y="953809"/>
            <a:ext cx="4543744" cy="5953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712DE80-1792-496A-F62C-011FE8151814}"/>
              </a:ext>
            </a:extLst>
          </p:cNvPr>
          <p:cNvGrpSpPr/>
          <p:nvPr/>
        </p:nvGrpSpPr>
        <p:grpSpPr>
          <a:xfrm>
            <a:off x="4339890" y="-6503086"/>
            <a:ext cx="6606074" cy="650379"/>
            <a:chOff x="4241758" y="2133601"/>
            <a:chExt cx="6606074" cy="650379"/>
          </a:xfrm>
        </p:grpSpPr>
        <p:sp>
          <p:nvSpPr>
            <p:cNvPr id="7" name="Rectangle: Rounded Corners 1">
              <a:extLst>
                <a:ext uri="{FF2B5EF4-FFF2-40B4-BE49-F238E27FC236}">
                  <a16:creationId xmlns:a16="http://schemas.microsoft.com/office/drawing/2014/main" id="{67132BFB-86BD-7ECC-13C2-19BA3E76F298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CDB87A-F7E5-86AD-C3B1-EE766611EAB9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610D07E-1E41-50D7-0C53-10C600AD72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6221" y="-5024644"/>
            <a:ext cx="4130718" cy="4483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C0A6F-F78F-023D-C33C-3B26DB5662DD}"/>
              </a:ext>
            </a:extLst>
          </p:cNvPr>
          <p:cNvSpPr txBox="1"/>
          <p:nvPr/>
        </p:nvSpPr>
        <p:spPr>
          <a:xfrm>
            <a:off x="4424238" y="-5735591"/>
            <a:ext cx="660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mic Sans MS" panose="030F0702030302020204" pitchFamily="66" charset="0"/>
                <a:cs typeface="Arial" panose="020B0604020202020204" pitchFamily="34" charset="0"/>
              </a:rPr>
              <a:t>Find a clinic near a hawker center</a:t>
            </a:r>
          </a:p>
        </p:txBody>
      </p: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A422E476-872D-AFFA-022D-1E0C4AB15F17}"/>
              </a:ext>
            </a:extLst>
          </p:cNvPr>
          <p:cNvSpPr/>
          <p:nvPr/>
        </p:nvSpPr>
        <p:spPr>
          <a:xfrm>
            <a:off x="4241758" y="7414724"/>
            <a:ext cx="6606074" cy="842864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B82A9-D575-6FEF-29E6-DC0BE2597B0A}"/>
              </a:ext>
            </a:extLst>
          </p:cNvPr>
          <p:cNvSpPr txBox="1"/>
          <p:nvPr/>
        </p:nvSpPr>
        <p:spPr>
          <a:xfrm>
            <a:off x="5026150" y="7511105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THANK YOU SPONSORS!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EAA8A-A12B-7514-A4BC-CE19CCB002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56" y="9089199"/>
            <a:ext cx="1866576" cy="640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9D845D-130F-91C9-A917-7D176B1E2F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71" y="9089199"/>
            <a:ext cx="1766975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7925E6-C31A-DE09-781D-9060C3032D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32844" y="9106785"/>
            <a:ext cx="731520" cy="731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5137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D161F-10EA-91D7-2D32-18C0174A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46A527-8756-370B-7F5A-D9A2D080C6D3}"/>
              </a:ext>
            </a:extLst>
          </p:cNvPr>
          <p:cNvSpPr/>
          <p:nvPr/>
        </p:nvSpPr>
        <p:spPr>
          <a:xfrm>
            <a:off x="4241758" y="2133601"/>
            <a:ext cx="6606074" cy="842864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6203C-61F0-F5F7-38F5-A514EAE2CB97}"/>
              </a:ext>
            </a:extLst>
          </p:cNvPr>
          <p:cNvSpPr txBox="1"/>
          <p:nvPr/>
        </p:nvSpPr>
        <p:spPr>
          <a:xfrm>
            <a:off x="5026150" y="2229982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THANK YOU SPONSORS!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E3B8D-1066-726A-7BCD-A0D9A4D4D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56" y="3808076"/>
            <a:ext cx="1866576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69793-8EBB-4B8B-2516-117F33662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71" y="3808076"/>
            <a:ext cx="1766975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649B-0DE0-42F1-0F70-5F46AD259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44" y="3825662"/>
            <a:ext cx="731520" cy="731520"/>
          </a:xfrm>
          <a:prstGeom prst="rect">
            <a:avLst/>
          </a:prstGeom>
          <a:noFill/>
        </p:spPr>
      </p:pic>
      <p:sp>
        <p:nvSpPr>
          <p:cNvPr id="25" name="Circle: Hollow 62">
            <a:extLst>
              <a:ext uri="{FF2B5EF4-FFF2-40B4-BE49-F238E27FC236}">
                <a16:creationId xmlns:a16="http://schemas.microsoft.com/office/drawing/2014/main" id="{9E966ADF-F0D2-0821-C9D6-402902587097}"/>
              </a:ext>
            </a:extLst>
          </p:cNvPr>
          <p:cNvSpPr/>
          <p:nvPr/>
        </p:nvSpPr>
        <p:spPr>
          <a:xfrm rot="18000000">
            <a:off x="-2811892" y="702717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A67EB8-6333-48F6-C2B7-E3FF5A3705CE}"/>
              </a:ext>
            </a:extLst>
          </p:cNvPr>
          <p:cNvSpPr/>
          <p:nvPr/>
        </p:nvSpPr>
        <p:spPr>
          <a:xfrm rot="18000000">
            <a:off x="-2671056" y="43944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BE13E0-A8D4-6A64-FDA2-D4706B5DF2D4}"/>
              </a:ext>
            </a:extLst>
          </p:cNvPr>
          <p:cNvSpPr/>
          <p:nvPr/>
        </p:nvSpPr>
        <p:spPr>
          <a:xfrm rot="18000000">
            <a:off x="-586408" y="40159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463518-DA6D-29A8-64AD-43FB71E11AAD}"/>
              </a:ext>
            </a:extLst>
          </p:cNvPr>
          <p:cNvSpPr/>
          <p:nvPr/>
        </p:nvSpPr>
        <p:spPr>
          <a:xfrm rot="18000000">
            <a:off x="1719072" y="1627633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60D381-BDB3-35C1-5E49-5E26F032CF34}"/>
              </a:ext>
            </a:extLst>
          </p:cNvPr>
          <p:cNvSpPr/>
          <p:nvPr/>
        </p:nvSpPr>
        <p:spPr>
          <a:xfrm rot="18000000">
            <a:off x="-2705240" y="169594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03915D-2DF8-C456-66A9-2EA818B6E785}"/>
              </a:ext>
            </a:extLst>
          </p:cNvPr>
          <p:cNvSpPr/>
          <p:nvPr/>
        </p:nvSpPr>
        <p:spPr>
          <a:xfrm rot="18000000">
            <a:off x="-475211" y="55735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B7DB8-D39A-FFA2-7DB2-B1CB6CA8327F}"/>
              </a:ext>
            </a:extLst>
          </p:cNvPr>
          <p:cNvSpPr/>
          <p:nvPr/>
        </p:nvSpPr>
        <p:spPr>
          <a:xfrm rot="18000000">
            <a:off x="1747895" y="426696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Home">
            <a:extLst>
              <a:ext uri="{FF2B5EF4-FFF2-40B4-BE49-F238E27FC236}">
                <a16:creationId xmlns:a16="http://schemas.microsoft.com/office/drawing/2014/main" id="{8F16018E-F29D-2AF8-9AAC-5B6550039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65651" y="618793"/>
            <a:ext cx="475488" cy="475488"/>
          </a:xfrm>
          <a:prstGeom prst="rect">
            <a:avLst/>
          </a:prstGeom>
        </p:spPr>
      </p:pic>
      <p:pic>
        <p:nvPicPr>
          <p:cNvPr id="35" name="Graphic 34" descr="Users">
            <a:extLst>
              <a:ext uri="{FF2B5EF4-FFF2-40B4-BE49-F238E27FC236}">
                <a16:creationId xmlns:a16="http://schemas.microsoft.com/office/drawing/2014/main" id="{AD52A64B-9634-A4E0-2B29-72FC66FE7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483353" y="1911190"/>
            <a:ext cx="475488" cy="475488"/>
          </a:xfrm>
          <a:prstGeom prst="rect">
            <a:avLst/>
          </a:prstGeom>
        </p:spPr>
      </p:pic>
      <p:pic>
        <p:nvPicPr>
          <p:cNvPr id="36" name="Graphic 35" descr="Lightbulb and gear">
            <a:extLst>
              <a:ext uri="{FF2B5EF4-FFF2-40B4-BE49-F238E27FC236}">
                <a16:creationId xmlns:a16="http://schemas.microsoft.com/office/drawing/2014/main" id="{2275317E-CA21-030C-5FD5-03B881A72E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452928" y="4613164"/>
            <a:ext cx="475488" cy="475488"/>
          </a:xfrm>
          <a:prstGeom prst="rect">
            <a:avLst/>
          </a:prstGeom>
        </p:spPr>
      </p:pic>
      <p:pic>
        <p:nvPicPr>
          <p:cNvPr id="37" name="Graphic 36" descr="Head with gears">
            <a:extLst>
              <a:ext uri="{FF2B5EF4-FFF2-40B4-BE49-F238E27FC236}">
                <a16:creationId xmlns:a16="http://schemas.microsoft.com/office/drawing/2014/main" id="{0928B9B1-374D-A8C7-9ECB-5F963B36BE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4757" y="5777097"/>
            <a:ext cx="475488" cy="475488"/>
          </a:xfrm>
          <a:prstGeom prst="rect">
            <a:avLst/>
          </a:prstGeom>
        </p:spPr>
      </p:pic>
      <p:pic>
        <p:nvPicPr>
          <p:cNvPr id="38" name="Graphic 37" descr="Presentation with media">
            <a:extLst>
              <a:ext uri="{FF2B5EF4-FFF2-40B4-BE49-F238E27FC236}">
                <a16:creationId xmlns:a16="http://schemas.microsoft.com/office/drawing/2014/main" id="{44A13F02-E8EE-EA59-3567-E6552511E4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67495" y="4508926"/>
            <a:ext cx="475200" cy="475200"/>
          </a:xfrm>
          <a:prstGeom prst="rect">
            <a:avLst/>
          </a:prstGeom>
        </p:spPr>
      </p:pic>
      <p:pic>
        <p:nvPicPr>
          <p:cNvPr id="39" name="Graphic 38" descr="Bullseye">
            <a:extLst>
              <a:ext uri="{FF2B5EF4-FFF2-40B4-BE49-F238E27FC236}">
                <a16:creationId xmlns:a16="http://schemas.microsoft.com/office/drawing/2014/main" id="{FA858D14-DD71-94E5-6508-7A9CCEED9E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9112" y="1952419"/>
            <a:ext cx="731520" cy="73152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F3A4C1D-0BC1-B0F8-AE73-9DED15917D26}"/>
              </a:ext>
            </a:extLst>
          </p:cNvPr>
          <p:cNvGrpSpPr/>
          <p:nvPr/>
        </p:nvGrpSpPr>
        <p:grpSpPr>
          <a:xfrm>
            <a:off x="4339890" y="-6400454"/>
            <a:ext cx="6606074" cy="650379"/>
            <a:chOff x="4241758" y="2133601"/>
            <a:chExt cx="6606074" cy="650379"/>
          </a:xfrm>
        </p:grpSpPr>
        <p:sp>
          <p:nvSpPr>
            <p:cNvPr id="41" name="Rectangle: Rounded Corners 1">
              <a:extLst>
                <a:ext uri="{FF2B5EF4-FFF2-40B4-BE49-F238E27FC236}">
                  <a16:creationId xmlns:a16="http://schemas.microsoft.com/office/drawing/2014/main" id="{68090568-07F0-79FF-9DE0-3ECBA0D3E6DA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4B9823-E7E8-DCB5-AE87-B1436F899730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975C9B9-642B-5260-CF2F-357383292E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66221" y="-4922012"/>
            <a:ext cx="4130718" cy="4483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55D2587-26E5-E831-FD78-5315E45D43C6}"/>
              </a:ext>
            </a:extLst>
          </p:cNvPr>
          <p:cNvSpPr txBox="1"/>
          <p:nvPr/>
        </p:nvSpPr>
        <p:spPr>
          <a:xfrm>
            <a:off x="4424238" y="-5632959"/>
            <a:ext cx="660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mic Sans MS" panose="030F0702030302020204" pitchFamily="66" charset="0"/>
                <a:cs typeface="Arial" panose="020B0604020202020204" pitchFamily="34" charset="0"/>
              </a:rPr>
              <a:t>Find a clinic near a hawker center</a:t>
            </a:r>
          </a:p>
        </p:txBody>
      </p:sp>
    </p:spTree>
    <p:extLst>
      <p:ext uri="{BB962C8B-B14F-4D97-AF65-F5344CB8AC3E}">
        <p14:creationId xmlns:p14="http://schemas.microsoft.com/office/powerpoint/2010/main" val="130811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8D1A3-523B-8933-586F-82C0B47C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5F710E0-64D3-767A-0E3A-6C7A5BF3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033" y="1998699"/>
            <a:ext cx="476250" cy="476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08F5F35-7474-6E04-27C9-633C77ABCB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273" y="4487575"/>
            <a:ext cx="476250" cy="4762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0DFBB1-125A-5A20-5C38-301EBE8D29AD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DD160-7AE2-8F03-0D47-6C906845D42D}"/>
              </a:ext>
            </a:extLst>
          </p:cNvPr>
          <p:cNvSpPr txBox="1"/>
          <p:nvPr/>
        </p:nvSpPr>
        <p:spPr>
          <a:xfrm>
            <a:off x="4633954" y="2225922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60C5-E38D-3D6E-17DB-3D9165861686}"/>
              </a:ext>
            </a:extLst>
          </p:cNvPr>
          <p:cNvSpPr txBox="1"/>
          <p:nvPr/>
        </p:nvSpPr>
        <p:spPr>
          <a:xfrm>
            <a:off x="4570475" y="2872241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- An active cyclist wanting to go for bike rides that also crosses over hawker places at rest stops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CARE - Wanting to send an elderly parent to clinics but also managing an active child at the same near mealtime, which area would likely be your best bet?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5428F-CE7D-0EAB-2BC9-AEAA6DA0DF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6365" y="2522459"/>
            <a:ext cx="3901972" cy="1792347"/>
          </a:xfrm>
          <a:prstGeom prst="rect">
            <a:avLst/>
          </a:prstGeom>
        </p:spPr>
      </p:pic>
      <p:sp>
        <p:nvSpPr>
          <p:cNvPr id="2" name="Circle: Hollow 9">
            <a:extLst>
              <a:ext uri="{FF2B5EF4-FFF2-40B4-BE49-F238E27FC236}">
                <a16:creationId xmlns:a16="http://schemas.microsoft.com/office/drawing/2014/main" id="{F0FB804B-2C06-2063-7AD2-6E21E1AF0EBE}"/>
              </a:ext>
            </a:extLst>
          </p:cNvPr>
          <p:cNvSpPr/>
          <p:nvPr/>
        </p:nvSpPr>
        <p:spPr>
          <a:xfrm>
            <a:off x="-2778633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96FE62-777D-9D5E-AE3E-96C3FC310760}"/>
              </a:ext>
            </a:extLst>
          </p:cNvPr>
          <p:cNvSpPr/>
          <p:nvPr/>
        </p:nvSpPr>
        <p:spPr>
          <a:xfrm>
            <a:off x="-2782592" y="181688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1FC860-82F0-C0ED-1BFD-6DA6E229CBD8}"/>
              </a:ext>
            </a:extLst>
          </p:cNvPr>
          <p:cNvSpPr/>
          <p:nvPr/>
        </p:nvSpPr>
        <p:spPr>
          <a:xfrm>
            <a:off x="1717627" y="1625828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C55170-3539-944F-6362-4731C95DA2A6}"/>
              </a:ext>
            </a:extLst>
          </p:cNvPr>
          <p:cNvSpPr/>
          <p:nvPr/>
        </p:nvSpPr>
        <p:spPr>
          <a:xfrm>
            <a:off x="1668620" y="431777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A17A3-5336-51BC-5939-0E978052E155}"/>
              </a:ext>
            </a:extLst>
          </p:cNvPr>
          <p:cNvSpPr/>
          <p:nvPr/>
        </p:nvSpPr>
        <p:spPr>
          <a:xfrm>
            <a:off x="-462734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18BD09-D86A-0E3F-C905-BB6D38F9AC73}"/>
              </a:ext>
            </a:extLst>
          </p:cNvPr>
          <p:cNvSpPr/>
          <p:nvPr/>
        </p:nvSpPr>
        <p:spPr>
          <a:xfrm>
            <a:off x="-2705832" y="430811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E8BEF3-2B65-C7D2-DA3B-60D4DF8F4D6A}"/>
              </a:ext>
            </a:extLst>
          </p:cNvPr>
          <p:cNvSpPr/>
          <p:nvPr/>
        </p:nvSpPr>
        <p:spPr>
          <a:xfrm>
            <a:off x="-462734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Home">
            <a:extLst>
              <a:ext uri="{FF2B5EF4-FFF2-40B4-BE49-F238E27FC236}">
                <a16:creationId xmlns:a16="http://schemas.microsoft.com/office/drawing/2014/main" id="{90EF984B-9BDE-F413-71AF-8F96FA257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4423" y="1945868"/>
            <a:ext cx="731520" cy="731520"/>
          </a:xfrm>
          <a:prstGeom prst="rect">
            <a:avLst/>
          </a:prstGeom>
        </p:spPr>
      </p:pic>
      <p:pic>
        <p:nvPicPr>
          <p:cNvPr id="26" name="Graphic 25" descr="Users">
            <a:extLst>
              <a:ext uri="{FF2B5EF4-FFF2-40B4-BE49-F238E27FC236}">
                <a16:creationId xmlns:a16="http://schemas.microsoft.com/office/drawing/2014/main" id="{745E9199-0FCE-28EA-69A6-7AF0B2971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38415" y="657499"/>
            <a:ext cx="475488" cy="475488"/>
          </a:xfrm>
          <a:prstGeom prst="rect">
            <a:avLst/>
          </a:prstGeom>
        </p:spPr>
      </p:pic>
      <p:pic>
        <p:nvPicPr>
          <p:cNvPr id="29" name="Graphic 28" descr="Lightbulb and gear">
            <a:extLst>
              <a:ext uri="{FF2B5EF4-FFF2-40B4-BE49-F238E27FC236}">
                <a16:creationId xmlns:a16="http://schemas.microsoft.com/office/drawing/2014/main" id="{8E0F4586-0DDA-1276-F586-0D847378EF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563181" y="2034834"/>
            <a:ext cx="475488" cy="475488"/>
          </a:xfrm>
          <a:prstGeom prst="rect">
            <a:avLst/>
          </a:prstGeom>
        </p:spPr>
      </p:pic>
      <p:pic>
        <p:nvPicPr>
          <p:cNvPr id="30" name="Graphic 29" descr="Head with gears">
            <a:extLst>
              <a:ext uri="{FF2B5EF4-FFF2-40B4-BE49-F238E27FC236}">
                <a16:creationId xmlns:a16="http://schemas.microsoft.com/office/drawing/2014/main" id="{C1BAEB2F-FD7A-F371-8DEF-68A86C661E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482091" y="4503153"/>
            <a:ext cx="475488" cy="475488"/>
          </a:xfrm>
          <a:prstGeom prst="rect">
            <a:avLst/>
          </a:prstGeom>
        </p:spPr>
      </p:pic>
      <p:pic>
        <p:nvPicPr>
          <p:cNvPr id="31" name="Graphic 30" descr="Bullseye">
            <a:extLst>
              <a:ext uri="{FF2B5EF4-FFF2-40B4-BE49-F238E27FC236}">
                <a16:creationId xmlns:a16="http://schemas.microsoft.com/office/drawing/2014/main" id="{958BD350-0B4B-077D-3A78-9543102BD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3600" y="4536000"/>
            <a:ext cx="475488" cy="475488"/>
          </a:xfrm>
          <a:prstGeom prst="rect">
            <a:avLst/>
          </a:prstGeom>
        </p:spPr>
      </p:pic>
      <p:pic>
        <p:nvPicPr>
          <p:cNvPr id="32" name="Graphic 31" descr="Presentation with media">
            <a:extLst>
              <a:ext uri="{FF2B5EF4-FFF2-40B4-BE49-F238E27FC236}">
                <a16:creationId xmlns:a16="http://schemas.microsoft.com/office/drawing/2014/main" id="{F2B3C167-089A-CA95-BE8A-8FE2D2AE71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37600" y="5799600"/>
            <a:ext cx="475488" cy="475488"/>
          </a:xfrm>
          <a:prstGeom prst="rect">
            <a:avLst/>
          </a:prstGeom>
        </p:spPr>
      </p:pic>
      <p:sp>
        <p:nvSpPr>
          <p:cNvPr id="33" name="Rectangle: Rounded Corners 2">
            <a:extLst>
              <a:ext uri="{FF2B5EF4-FFF2-40B4-BE49-F238E27FC236}">
                <a16:creationId xmlns:a16="http://schemas.microsoft.com/office/drawing/2014/main" id="{0233A40C-BAB6-5063-1E19-31376E4EF293}"/>
              </a:ext>
            </a:extLst>
          </p:cNvPr>
          <p:cNvSpPr/>
          <p:nvPr/>
        </p:nvSpPr>
        <p:spPr>
          <a:xfrm>
            <a:off x="4241758" y="7414724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BFDF79-446F-6C94-A355-61DA920C8666}"/>
              </a:ext>
            </a:extLst>
          </p:cNvPr>
          <p:cNvSpPr txBox="1"/>
          <p:nvPr/>
        </p:nvSpPr>
        <p:spPr>
          <a:xfrm>
            <a:off x="4633954" y="7507045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HACK for {GOOD|LIFE}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28149-C4FB-19B4-B706-084A7995DA43}"/>
              </a:ext>
            </a:extLst>
          </p:cNvPr>
          <p:cNvSpPr txBox="1"/>
          <p:nvPr/>
        </p:nvSpPr>
        <p:spPr>
          <a:xfrm>
            <a:off x="4570475" y="8161052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We aim to bring this chatbot to allow Singaporeans, locals and visitors alike to be able to benefit from planning their visits to areas based on their interests.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Be it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MEDICAL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SPORTS, MEALS, CHILDCARE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SERVICES,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solution will help provide recommendations on where to visit or even life planning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63608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0AC35-196B-14E0-60A9-CE3118B5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3E2A42-07E8-3F09-886E-F53FAD25FF95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37F65-753B-403E-F199-17E5F27A76E1}"/>
              </a:ext>
            </a:extLst>
          </p:cNvPr>
          <p:cNvSpPr txBox="1"/>
          <p:nvPr/>
        </p:nvSpPr>
        <p:spPr>
          <a:xfrm>
            <a:off x="4633954" y="2225922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HACK for {GOOD|LIFE}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B350B-8886-45DB-8E94-890A1FA5E7A0}"/>
              </a:ext>
            </a:extLst>
          </p:cNvPr>
          <p:cNvSpPr txBox="1"/>
          <p:nvPr/>
        </p:nvSpPr>
        <p:spPr>
          <a:xfrm>
            <a:off x="4570475" y="2879929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We aim to bring this chatbot to allow Singaporeans, locals and visitors alike to be able to benefit from planning their visits to areas based on their interests.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Be it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MEDICAL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SPORTS, MEALS, CHILDCARE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SERVICES,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solution will help provide recommendations on where to visit or even life planning in the future.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C508925-578A-28E6-4E61-DF36F8B4BE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273" y="4487575"/>
            <a:ext cx="476250" cy="476250"/>
          </a:xfrm>
          <a:prstGeom prst="rect">
            <a:avLst/>
          </a:prstGeom>
        </p:spPr>
      </p:pic>
      <p:sp>
        <p:nvSpPr>
          <p:cNvPr id="53" name="Circle: Hollow 9">
            <a:extLst>
              <a:ext uri="{FF2B5EF4-FFF2-40B4-BE49-F238E27FC236}">
                <a16:creationId xmlns:a16="http://schemas.microsoft.com/office/drawing/2014/main" id="{09D6A88F-4F9D-5A59-828B-8B47D18A3186}"/>
              </a:ext>
            </a:extLst>
          </p:cNvPr>
          <p:cNvSpPr/>
          <p:nvPr/>
        </p:nvSpPr>
        <p:spPr>
          <a:xfrm>
            <a:off x="-2778633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C7E58EB-7787-A05D-328E-0D394CB43E78}"/>
              </a:ext>
            </a:extLst>
          </p:cNvPr>
          <p:cNvSpPr/>
          <p:nvPr/>
        </p:nvSpPr>
        <p:spPr>
          <a:xfrm>
            <a:off x="-2778633" y="1800468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4B94C7A-9C96-5335-18E3-1BA929B2B9B7}"/>
              </a:ext>
            </a:extLst>
          </p:cNvPr>
          <p:cNvSpPr/>
          <p:nvPr/>
        </p:nvSpPr>
        <p:spPr>
          <a:xfrm>
            <a:off x="1717627" y="1625828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AE8AE3-9438-F96E-4C6A-B76884543748}"/>
              </a:ext>
            </a:extLst>
          </p:cNvPr>
          <p:cNvSpPr/>
          <p:nvPr/>
        </p:nvSpPr>
        <p:spPr>
          <a:xfrm>
            <a:off x="1668620" y="431777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4B27C2D-AFD3-990C-550C-47C4355DE41F}"/>
              </a:ext>
            </a:extLst>
          </p:cNvPr>
          <p:cNvSpPr/>
          <p:nvPr/>
        </p:nvSpPr>
        <p:spPr>
          <a:xfrm>
            <a:off x="-462734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A74B60C-9EF9-6E1A-5DD1-B920415C63CC}"/>
              </a:ext>
            </a:extLst>
          </p:cNvPr>
          <p:cNvSpPr/>
          <p:nvPr/>
        </p:nvSpPr>
        <p:spPr>
          <a:xfrm>
            <a:off x="-2705832" y="430811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11853FC-E8A7-5F69-00AA-EC017252595F}"/>
              </a:ext>
            </a:extLst>
          </p:cNvPr>
          <p:cNvSpPr/>
          <p:nvPr/>
        </p:nvSpPr>
        <p:spPr>
          <a:xfrm>
            <a:off x="-462734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 descr="Home">
            <a:extLst>
              <a:ext uri="{FF2B5EF4-FFF2-40B4-BE49-F238E27FC236}">
                <a16:creationId xmlns:a16="http://schemas.microsoft.com/office/drawing/2014/main" id="{FEA2E877-4282-96F2-C6A3-838193689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423" y="1945868"/>
            <a:ext cx="731520" cy="731520"/>
          </a:xfrm>
          <a:prstGeom prst="rect">
            <a:avLst/>
          </a:prstGeom>
        </p:spPr>
      </p:pic>
      <p:pic>
        <p:nvPicPr>
          <p:cNvPr id="64" name="Graphic 63" descr="Users">
            <a:extLst>
              <a:ext uri="{FF2B5EF4-FFF2-40B4-BE49-F238E27FC236}">
                <a16:creationId xmlns:a16="http://schemas.microsoft.com/office/drawing/2014/main" id="{2ACAE7FC-FCF9-5D2C-3271-AB80B3AC2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38415" y="657499"/>
            <a:ext cx="475488" cy="475488"/>
          </a:xfrm>
          <a:prstGeom prst="rect">
            <a:avLst/>
          </a:prstGeom>
        </p:spPr>
      </p:pic>
      <p:pic>
        <p:nvPicPr>
          <p:cNvPr id="65" name="Graphic 64" descr="Lightbulb and gear">
            <a:extLst>
              <a:ext uri="{FF2B5EF4-FFF2-40B4-BE49-F238E27FC236}">
                <a16:creationId xmlns:a16="http://schemas.microsoft.com/office/drawing/2014/main" id="{1DABC4D1-75DF-200D-9301-6A9016527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63181" y="2034834"/>
            <a:ext cx="475488" cy="475488"/>
          </a:xfrm>
          <a:prstGeom prst="rect">
            <a:avLst/>
          </a:prstGeom>
        </p:spPr>
      </p:pic>
      <p:pic>
        <p:nvPicPr>
          <p:cNvPr id="66" name="Graphic 65" descr="Head with gears">
            <a:extLst>
              <a:ext uri="{FF2B5EF4-FFF2-40B4-BE49-F238E27FC236}">
                <a16:creationId xmlns:a16="http://schemas.microsoft.com/office/drawing/2014/main" id="{F488BFBE-5A65-CCB1-DF06-E3F00FA72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482091" y="4503153"/>
            <a:ext cx="475488" cy="475488"/>
          </a:xfrm>
          <a:prstGeom prst="rect">
            <a:avLst/>
          </a:prstGeom>
        </p:spPr>
      </p:pic>
      <p:pic>
        <p:nvPicPr>
          <p:cNvPr id="67" name="Graphic 66" descr="Bullseye">
            <a:extLst>
              <a:ext uri="{FF2B5EF4-FFF2-40B4-BE49-F238E27FC236}">
                <a16:creationId xmlns:a16="http://schemas.microsoft.com/office/drawing/2014/main" id="{9E207FC7-A9EF-0A45-350E-C527566958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3600" y="4536000"/>
            <a:ext cx="475488" cy="475488"/>
          </a:xfrm>
          <a:prstGeom prst="rect">
            <a:avLst/>
          </a:prstGeom>
        </p:spPr>
      </p:pic>
      <p:pic>
        <p:nvPicPr>
          <p:cNvPr id="68" name="Graphic 67" descr="Presentation with media">
            <a:extLst>
              <a:ext uri="{FF2B5EF4-FFF2-40B4-BE49-F238E27FC236}">
                <a16:creationId xmlns:a16="http://schemas.microsoft.com/office/drawing/2014/main" id="{EC4B149A-C017-7326-7B8D-05247B7283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37600" y="5799600"/>
            <a:ext cx="475488" cy="475488"/>
          </a:xfrm>
          <a:prstGeom prst="rect">
            <a:avLst/>
          </a:prstGeom>
        </p:spPr>
      </p:pic>
      <p:sp>
        <p:nvSpPr>
          <p:cNvPr id="69" name="Rectangle: Rounded Corners 2">
            <a:extLst>
              <a:ext uri="{FF2B5EF4-FFF2-40B4-BE49-F238E27FC236}">
                <a16:creationId xmlns:a16="http://schemas.microsoft.com/office/drawing/2014/main" id="{19FE3AA9-DAF3-9B31-B0B7-90404132BCB4}"/>
              </a:ext>
            </a:extLst>
          </p:cNvPr>
          <p:cNvSpPr/>
          <p:nvPr/>
        </p:nvSpPr>
        <p:spPr>
          <a:xfrm>
            <a:off x="4241758" y="-4061924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EDFAE4-CAD1-365F-0A2B-DDAC2CBEC6DE}"/>
              </a:ext>
            </a:extLst>
          </p:cNvPr>
          <p:cNvSpPr txBox="1"/>
          <p:nvPr/>
        </p:nvSpPr>
        <p:spPr>
          <a:xfrm>
            <a:off x="4633954" y="-3969603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C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EF72E9-CB78-9FA9-CA6D-C7330499D00D}"/>
              </a:ext>
            </a:extLst>
          </p:cNvPr>
          <p:cNvSpPr txBox="1"/>
          <p:nvPr/>
        </p:nvSpPr>
        <p:spPr>
          <a:xfrm>
            <a:off x="4570475" y="-3323284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C000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Comic Sans MS" panose="030F0702030302020204" pitchFamily="66" charset="0"/>
              </a:rPr>
              <a:t>HEALTH - An active cyclist wanting to go for bike rides that also crosses over hawker places at rest stops</a:t>
            </a:r>
          </a:p>
          <a:p>
            <a:endParaRPr lang="en-US" dirty="0">
              <a:solidFill>
                <a:srgbClr val="FFC000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Comic Sans MS" panose="030F0702030302020204" pitchFamily="66" charset="0"/>
              </a:rPr>
              <a:t>CARE - Wanting to send an elderly parent to clinics but also managing an active child at the same near mealtime, which area would likely be your best bet?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C658DBA-51BE-B086-305C-25130FB21966}"/>
              </a:ext>
            </a:extLst>
          </p:cNvPr>
          <p:cNvSpPr/>
          <p:nvPr/>
        </p:nvSpPr>
        <p:spPr>
          <a:xfrm>
            <a:off x="8428923" y="7286829"/>
            <a:ext cx="1097280" cy="1097280"/>
          </a:xfrm>
          <a:prstGeom prst="ellipse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C00A38-7356-B5F4-B6DE-D5886EDAFBFF}"/>
              </a:ext>
            </a:extLst>
          </p:cNvPr>
          <p:cNvSpPr txBox="1"/>
          <p:nvPr/>
        </p:nvSpPr>
        <p:spPr>
          <a:xfrm>
            <a:off x="8020947" y="8524142"/>
            <a:ext cx="191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“GFX” - Dylan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4D595-EFD0-1D73-BA50-C8322F1E9F2A}"/>
              </a:ext>
            </a:extLst>
          </p:cNvPr>
          <p:cNvSpPr txBox="1"/>
          <p:nvPr/>
        </p:nvSpPr>
        <p:spPr>
          <a:xfrm>
            <a:off x="5026150" y="8504726"/>
            <a:ext cx="189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“Janitor” - Nic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2AFA54-D124-3E88-6453-2A84C15C9C39}"/>
              </a:ext>
            </a:extLst>
          </p:cNvPr>
          <p:cNvSpPr txBox="1"/>
          <p:nvPr/>
        </p:nvSpPr>
        <p:spPr>
          <a:xfrm>
            <a:off x="5099742" y="10707767"/>
            <a:ext cx="16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“Lead” - YK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1A8105-2E09-08EF-C711-29BE3B9577CD}"/>
              </a:ext>
            </a:extLst>
          </p:cNvPr>
          <p:cNvSpPr txBox="1"/>
          <p:nvPr/>
        </p:nvSpPr>
        <p:spPr>
          <a:xfrm>
            <a:off x="8114496" y="10707767"/>
            <a:ext cx="18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“Co-lead” - JT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C45230E-2CD8-14E6-3841-7BE9D61B30B8}"/>
              </a:ext>
            </a:extLst>
          </p:cNvPr>
          <p:cNvSpPr/>
          <p:nvPr/>
        </p:nvSpPr>
        <p:spPr>
          <a:xfrm>
            <a:off x="5520387" y="7318498"/>
            <a:ext cx="1097280" cy="109728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4CAA19F-6DC5-D027-2F20-0937F6BF927D}"/>
              </a:ext>
            </a:extLst>
          </p:cNvPr>
          <p:cNvSpPr/>
          <p:nvPr/>
        </p:nvSpPr>
        <p:spPr>
          <a:xfrm>
            <a:off x="8394927" y="9421945"/>
            <a:ext cx="1227889" cy="1140781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4893A01-B56F-26A1-A63F-1FED80EBB946}"/>
              </a:ext>
            </a:extLst>
          </p:cNvPr>
          <p:cNvSpPr/>
          <p:nvPr/>
        </p:nvSpPr>
        <p:spPr>
          <a:xfrm>
            <a:off x="5499246" y="9421945"/>
            <a:ext cx="1114279" cy="109728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64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D0E49-4585-91C8-36FC-0A36EC71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684827-D5EA-554E-0CDB-081AF4CE4486}"/>
              </a:ext>
            </a:extLst>
          </p:cNvPr>
          <p:cNvSpPr txBox="1"/>
          <p:nvPr/>
        </p:nvSpPr>
        <p:spPr>
          <a:xfrm>
            <a:off x="5026150" y="-3521594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HACK-FOR-GOOD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18853C-5E1C-B8FC-EFBC-ABDC2D72D91F}"/>
              </a:ext>
            </a:extLst>
          </p:cNvPr>
          <p:cNvSpPr/>
          <p:nvPr/>
        </p:nvSpPr>
        <p:spPr>
          <a:xfrm>
            <a:off x="8428923" y="4273048"/>
            <a:ext cx="1097280" cy="1097280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2E1975A-A426-4AA1-8FB4-44E2209A149A}"/>
              </a:ext>
            </a:extLst>
          </p:cNvPr>
          <p:cNvSpPr/>
          <p:nvPr/>
        </p:nvSpPr>
        <p:spPr>
          <a:xfrm>
            <a:off x="4241758" y="304847"/>
            <a:ext cx="6606074" cy="1573529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08330A-3F4E-5021-2F21-9280C9215069}"/>
              </a:ext>
            </a:extLst>
          </p:cNvPr>
          <p:cNvSpPr txBox="1"/>
          <p:nvPr/>
        </p:nvSpPr>
        <p:spPr>
          <a:xfrm>
            <a:off x="4821744" y="821216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MEET THE TEAM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4630E8-8228-03DA-EE95-12CFD754CCAD}"/>
              </a:ext>
            </a:extLst>
          </p:cNvPr>
          <p:cNvSpPr txBox="1"/>
          <p:nvPr/>
        </p:nvSpPr>
        <p:spPr>
          <a:xfrm>
            <a:off x="8020947" y="5510361"/>
            <a:ext cx="191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“GFX” - Dylan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B5A3F-B8D8-F739-4A46-8C04D0B74164}"/>
              </a:ext>
            </a:extLst>
          </p:cNvPr>
          <p:cNvSpPr txBox="1"/>
          <p:nvPr/>
        </p:nvSpPr>
        <p:spPr>
          <a:xfrm>
            <a:off x="5026150" y="5490945"/>
            <a:ext cx="189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“Janitor” - Nic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A38C7B-F550-63EA-FFC9-4E53B325A7B6}"/>
              </a:ext>
            </a:extLst>
          </p:cNvPr>
          <p:cNvSpPr txBox="1"/>
          <p:nvPr/>
        </p:nvSpPr>
        <p:spPr>
          <a:xfrm>
            <a:off x="5099742" y="3513867"/>
            <a:ext cx="16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“Lead” - YK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ABB1FF-F109-BD8C-B5D7-842D33ED3AFB}"/>
              </a:ext>
            </a:extLst>
          </p:cNvPr>
          <p:cNvSpPr txBox="1"/>
          <p:nvPr/>
        </p:nvSpPr>
        <p:spPr>
          <a:xfrm>
            <a:off x="8114496" y="3513867"/>
            <a:ext cx="18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“Co-lead” - JT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5D7B24-F2CA-7778-720E-AE7C466EBC17}"/>
              </a:ext>
            </a:extLst>
          </p:cNvPr>
          <p:cNvSpPr/>
          <p:nvPr/>
        </p:nvSpPr>
        <p:spPr>
          <a:xfrm>
            <a:off x="5520387" y="4304717"/>
            <a:ext cx="1097280" cy="10972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651CD3-3D3B-FE76-443E-DDFBD8C58BB7}"/>
              </a:ext>
            </a:extLst>
          </p:cNvPr>
          <p:cNvSpPr/>
          <p:nvPr/>
        </p:nvSpPr>
        <p:spPr>
          <a:xfrm>
            <a:off x="8394927" y="2228045"/>
            <a:ext cx="1227889" cy="114078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97A9C8-F88C-0119-3A72-E9C6D54F411A}"/>
              </a:ext>
            </a:extLst>
          </p:cNvPr>
          <p:cNvSpPr/>
          <p:nvPr/>
        </p:nvSpPr>
        <p:spPr>
          <a:xfrm>
            <a:off x="5499246" y="2228045"/>
            <a:ext cx="1114279" cy="10972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ircle: Hollow 91">
            <a:extLst>
              <a:ext uri="{FF2B5EF4-FFF2-40B4-BE49-F238E27FC236}">
                <a16:creationId xmlns:a16="http://schemas.microsoft.com/office/drawing/2014/main" id="{A36EA433-1642-CA55-5BA6-C38F7ED52382}"/>
              </a:ext>
            </a:extLst>
          </p:cNvPr>
          <p:cNvSpPr/>
          <p:nvPr/>
        </p:nvSpPr>
        <p:spPr>
          <a:xfrm rot="3600000">
            <a:off x="-2747354" y="706145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141ECD7-280F-417A-E362-469DCE077F54}"/>
              </a:ext>
            </a:extLst>
          </p:cNvPr>
          <p:cNvSpPr/>
          <p:nvPr/>
        </p:nvSpPr>
        <p:spPr>
          <a:xfrm>
            <a:off x="-606148" y="43152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20A82C-2F46-A57E-092D-CB48AEC02635}"/>
              </a:ext>
            </a:extLst>
          </p:cNvPr>
          <p:cNvSpPr/>
          <p:nvPr/>
        </p:nvSpPr>
        <p:spPr>
          <a:xfrm rot="3600000">
            <a:off x="1809422" y="423330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B600427-466C-27D4-0C2C-E8021A8676D5}"/>
              </a:ext>
            </a:extLst>
          </p:cNvPr>
          <p:cNvSpPr/>
          <p:nvPr/>
        </p:nvSpPr>
        <p:spPr>
          <a:xfrm>
            <a:off x="-546373" y="55368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42AC89-2406-7687-F65F-EA6D9390A586}"/>
              </a:ext>
            </a:extLst>
          </p:cNvPr>
          <p:cNvSpPr/>
          <p:nvPr/>
        </p:nvSpPr>
        <p:spPr>
          <a:xfrm rot="3600000">
            <a:off x="1719071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89B30E4-7CE6-EE89-FAC8-35344511AF0D}"/>
              </a:ext>
            </a:extLst>
          </p:cNvPr>
          <p:cNvSpPr/>
          <p:nvPr/>
        </p:nvSpPr>
        <p:spPr>
          <a:xfrm rot="3600000">
            <a:off x="-2725233" y="174361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5DF041B-A88A-E809-54CC-A6D190BD1EB9}"/>
              </a:ext>
            </a:extLst>
          </p:cNvPr>
          <p:cNvSpPr/>
          <p:nvPr/>
        </p:nvSpPr>
        <p:spPr>
          <a:xfrm rot="3600000">
            <a:off x="-2705242" y="432217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Home">
            <a:extLst>
              <a:ext uri="{FF2B5EF4-FFF2-40B4-BE49-F238E27FC236}">
                <a16:creationId xmlns:a16="http://schemas.microsoft.com/office/drawing/2014/main" id="{3094FAAE-B33C-60C2-F6EB-F6A28331B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0178" y="4455009"/>
            <a:ext cx="475488" cy="475488"/>
          </a:xfrm>
          <a:prstGeom prst="rect">
            <a:avLst/>
          </a:prstGeom>
        </p:spPr>
      </p:pic>
      <p:pic>
        <p:nvPicPr>
          <p:cNvPr id="53" name="Graphic 52" descr="Users">
            <a:extLst>
              <a:ext uri="{FF2B5EF4-FFF2-40B4-BE49-F238E27FC236}">
                <a16:creationId xmlns:a16="http://schemas.microsoft.com/office/drawing/2014/main" id="{C2DFB568-6116-FD37-C3FE-B3A707E1D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9111" y="1947671"/>
            <a:ext cx="731520" cy="731520"/>
          </a:xfrm>
          <a:prstGeom prst="rect">
            <a:avLst/>
          </a:prstGeom>
        </p:spPr>
      </p:pic>
      <p:pic>
        <p:nvPicPr>
          <p:cNvPr id="56" name="Graphic 55" descr="Lightbulb and gear">
            <a:extLst>
              <a:ext uri="{FF2B5EF4-FFF2-40B4-BE49-F238E27FC236}">
                <a16:creationId xmlns:a16="http://schemas.microsoft.com/office/drawing/2014/main" id="{EE4E536B-E0EC-ADF1-D5A0-24322E4135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85409" y="650188"/>
            <a:ext cx="475488" cy="475488"/>
          </a:xfrm>
          <a:prstGeom prst="rect">
            <a:avLst/>
          </a:prstGeom>
        </p:spPr>
      </p:pic>
      <p:pic>
        <p:nvPicPr>
          <p:cNvPr id="58" name="Graphic 57" descr="Head with gears">
            <a:extLst>
              <a:ext uri="{FF2B5EF4-FFF2-40B4-BE49-F238E27FC236}">
                <a16:creationId xmlns:a16="http://schemas.microsoft.com/office/drawing/2014/main" id="{2CD1145C-5235-9ACE-06FB-C12B918098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482491" y="1954574"/>
            <a:ext cx="475488" cy="475488"/>
          </a:xfrm>
          <a:prstGeom prst="rect">
            <a:avLst/>
          </a:prstGeom>
        </p:spPr>
      </p:pic>
      <p:pic>
        <p:nvPicPr>
          <p:cNvPr id="59" name="Graphic 58" descr="Bullseye">
            <a:extLst>
              <a:ext uri="{FF2B5EF4-FFF2-40B4-BE49-F238E27FC236}">
                <a16:creationId xmlns:a16="http://schemas.microsoft.com/office/drawing/2014/main" id="{3F851BD4-50B7-7B89-7F7A-FB400FEDCD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24000" y="5763600"/>
            <a:ext cx="475488" cy="475488"/>
          </a:xfrm>
          <a:prstGeom prst="rect">
            <a:avLst/>
          </a:prstGeom>
        </p:spPr>
      </p:pic>
      <p:pic>
        <p:nvPicPr>
          <p:cNvPr id="60" name="Graphic 59" descr="Presentation with media">
            <a:extLst>
              <a:ext uri="{FF2B5EF4-FFF2-40B4-BE49-F238E27FC236}">
                <a16:creationId xmlns:a16="http://schemas.microsoft.com/office/drawing/2014/main" id="{E93B7619-8113-2FC7-1D45-E0E2D0B99D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484000" y="4546800"/>
            <a:ext cx="475488" cy="475488"/>
          </a:xfrm>
          <a:prstGeom prst="rect">
            <a:avLst/>
          </a:prstGeom>
        </p:spPr>
      </p:pic>
      <p:sp>
        <p:nvSpPr>
          <p:cNvPr id="61" name="Rectangle: Rounded Corners 1">
            <a:extLst>
              <a:ext uri="{FF2B5EF4-FFF2-40B4-BE49-F238E27FC236}">
                <a16:creationId xmlns:a16="http://schemas.microsoft.com/office/drawing/2014/main" id="{58995C8E-F59A-6869-0024-41E4984D3321}"/>
              </a:ext>
            </a:extLst>
          </p:cNvPr>
          <p:cNvSpPr/>
          <p:nvPr/>
        </p:nvSpPr>
        <p:spPr>
          <a:xfrm>
            <a:off x="4241758" y="8870303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001C45-EE65-524A-5A24-E24870F969A4}"/>
              </a:ext>
            </a:extLst>
          </p:cNvPr>
          <p:cNvSpPr txBox="1"/>
          <p:nvPr/>
        </p:nvSpPr>
        <p:spPr>
          <a:xfrm>
            <a:off x="5026150" y="8966684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656ADF-E673-AB18-00D6-569EEC64C59D}"/>
              </a:ext>
            </a:extLst>
          </p:cNvPr>
          <p:cNvSpPr txBox="1"/>
          <p:nvPr/>
        </p:nvSpPr>
        <p:spPr>
          <a:xfrm>
            <a:off x="4570475" y="9451570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What are the available data sources today?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Social Services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Clinics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Parks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Childcare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Hawker Centers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Supermarkets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Cycling Paths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etc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64" name="Picture 6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2E61390-AA03-0BCD-AD35-8BDB70F14E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3" y="7071915"/>
            <a:ext cx="6096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D29AD-C287-6EF2-2744-0FA8CA0A7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CCB63C-1C05-7609-0500-E491F13597A0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EB905-7AB1-2DE7-21FC-B6A98EE61835}"/>
              </a:ext>
            </a:extLst>
          </p:cNvPr>
          <p:cNvSpPr txBox="1"/>
          <p:nvPr/>
        </p:nvSpPr>
        <p:spPr>
          <a:xfrm>
            <a:off x="5026150" y="2229982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2D1A3-07F9-1D5A-565A-BA8126B8FE13}"/>
              </a:ext>
            </a:extLst>
          </p:cNvPr>
          <p:cNvSpPr txBox="1"/>
          <p:nvPr/>
        </p:nvSpPr>
        <p:spPr>
          <a:xfrm>
            <a:off x="4570475" y="2714868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What are the available data sources today?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Social Services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Clinics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Parks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Childcare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Hawker Centers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Supermarkets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Cycling Paths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etc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750C495-263F-AC5A-1D00-5CD5180A6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3" y="335213"/>
            <a:ext cx="6096000" cy="1651000"/>
          </a:xfrm>
          <a:prstGeom prst="rect">
            <a:avLst/>
          </a:prstGeom>
        </p:spPr>
      </p:pic>
      <p:sp>
        <p:nvSpPr>
          <p:cNvPr id="7" name="Circle: Hollow 63">
            <a:extLst>
              <a:ext uri="{FF2B5EF4-FFF2-40B4-BE49-F238E27FC236}">
                <a16:creationId xmlns:a16="http://schemas.microsoft.com/office/drawing/2014/main" id="{E9599AC4-8C50-FFA6-43E5-94D5247E17F5}"/>
              </a:ext>
            </a:extLst>
          </p:cNvPr>
          <p:cNvSpPr/>
          <p:nvPr/>
        </p:nvSpPr>
        <p:spPr>
          <a:xfrm rot="7200000">
            <a:off x="-2743200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F21CF6-A4A8-4225-3360-8B6EE3CFC933}"/>
              </a:ext>
            </a:extLst>
          </p:cNvPr>
          <p:cNvSpPr/>
          <p:nvPr/>
        </p:nvSpPr>
        <p:spPr>
          <a:xfrm rot="72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D99D4D-AC23-EDB4-1D6A-5D53A45AFC21}"/>
              </a:ext>
            </a:extLst>
          </p:cNvPr>
          <p:cNvSpPr/>
          <p:nvPr/>
        </p:nvSpPr>
        <p:spPr>
          <a:xfrm rot="7200000">
            <a:off x="-402817" y="561653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DC7029-DFDC-3062-5736-8A0E66688ED0}"/>
              </a:ext>
            </a:extLst>
          </p:cNvPr>
          <p:cNvSpPr/>
          <p:nvPr/>
        </p:nvSpPr>
        <p:spPr>
          <a:xfrm rot="7200000">
            <a:off x="-2709606" y="42281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905AE8-323B-BE51-0E49-3368109CAD17}"/>
              </a:ext>
            </a:extLst>
          </p:cNvPr>
          <p:cNvSpPr/>
          <p:nvPr/>
        </p:nvSpPr>
        <p:spPr>
          <a:xfrm rot="7200000">
            <a:off x="1716015" y="4322178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AFE520-3881-419E-B7B2-F009ACF55436}"/>
              </a:ext>
            </a:extLst>
          </p:cNvPr>
          <p:cNvSpPr/>
          <p:nvPr/>
        </p:nvSpPr>
        <p:spPr>
          <a:xfrm rot="7200000">
            <a:off x="-514014" y="44456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3F8C77-6F01-70F9-EBD0-0228F0BDE924}"/>
              </a:ext>
            </a:extLst>
          </p:cNvPr>
          <p:cNvSpPr/>
          <p:nvPr/>
        </p:nvSpPr>
        <p:spPr>
          <a:xfrm rot="7200000">
            <a:off x="-2737119" y="17511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Home">
            <a:extLst>
              <a:ext uri="{FF2B5EF4-FFF2-40B4-BE49-F238E27FC236}">
                <a16:creationId xmlns:a16="http://schemas.microsoft.com/office/drawing/2014/main" id="{3F3FFD6E-D678-41A8-9F5B-8940EDCAE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662" y="5838242"/>
            <a:ext cx="475488" cy="475488"/>
          </a:xfrm>
          <a:prstGeom prst="rect">
            <a:avLst/>
          </a:prstGeom>
        </p:spPr>
      </p:pic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44E10915-0402-68D9-2937-6C84D6225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040" y="4545846"/>
            <a:ext cx="475488" cy="475488"/>
          </a:xfrm>
          <a:prstGeom prst="rect">
            <a:avLst/>
          </a:prstGeom>
        </p:spPr>
      </p:pic>
      <p:pic>
        <p:nvPicPr>
          <p:cNvPr id="16" name="Graphic 15" descr="Lightbulb and gear">
            <a:extLst>
              <a:ext uri="{FF2B5EF4-FFF2-40B4-BE49-F238E27FC236}">
                <a16:creationId xmlns:a16="http://schemas.microsoft.com/office/drawing/2014/main" id="{F1509D46-1D14-7F27-5EC3-72B85EB1BC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9112" y="1947671"/>
            <a:ext cx="731520" cy="731520"/>
          </a:xfrm>
          <a:prstGeom prst="rect">
            <a:avLst/>
          </a:prstGeom>
        </p:spPr>
      </p:pic>
      <p:pic>
        <p:nvPicPr>
          <p:cNvPr id="17" name="Graphic 16" descr="Head with gears">
            <a:extLst>
              <a:ext uri="{FF2B5EF4-FFF2-40B4-BE49-F238E27FC236}">
                <a16:creationId xmlns:a16="http://schemas.microsoft.com/office/drawing/2014/main" id="{46583E86-29B6-B0B1-CDBC-5629EA8F3C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5556" y="679938"/>
            <a:ext cx="475488" cy="475488"/>
          </a:xfrm>
          <a:prstGeom prst="rect">
            <a:avLst/>
          </a:prstGeom>
        </p:spPr>
      </p:pic>
      <p:pic>
        <p:nvPicPr>
          <p:cNvPr id="18" name="Graphic 17" descr="Bullseye">
            <a:extLst>
              <a:ext uri="{FF2B5EF4-FFF2-40B4-BE49-F238E27FC236}">
                <a16:creationId xmlns:a16="http://schemas.microsoft.com/office/drawing/2014/main" id="{F17AB2C0-E9EB-2E99-8650-39FC392A5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520095" y="1974827"/>
            <a:ext cx="475488" cy="475488"/>
          </a:xfrm>
          <a:prstGeom prst="rect">
            <a:avLst/>
          </a:prstGeom>
        </p:spPr>
      </p:pic>
      <p:pic>
        <p:nvPicPr>
          <p:cNvPr id="20" name="Graphic 19" descr="Presentation with media">
            <a:extLst>
              <a:ext uri="{FF2B5EF4-FFF2-40B4-BE49-F238E27FC236}">
                <a16:creationId xmlns:a16="http://schemas.microsoft.com/office/drawing/2014/main" id="{3BBBE91A-8C64-B642-A7AB-652F0A138C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93796" y="4453892"/>
            <a:ext cx="475488" cy="475488"/>
          </a:xfrm>
          <a:prstGeom prst="rect">
            <a:avLst/>
          </a:prstGeom>
        </p:spPr>
      </p:pic>
      <p:sp>
        <p:nvSpPr>
          <p:cNvPr id="23" name="Rectangle: Rounded Corners 1">
            <a:extLst>
              <a:ext uri="{FF2B5EF4-FFF2-40B4-BE49-F238E27FC236}">
                <a16:creationId xmlns:a16="http://schemas.microsoft.com/office/drawing/2014/main" id="{E4F0EC9F-0DBF-4467-EFDD-43C4B45D92DF}"/>
              </a:ext>
            </a:extLst>
          </p:cNvPr>
          <p:cNvSpPr/>
          <p:nvPr/>
        </p:nvSpPr>
        <p:spPr>
          <a:xfrm>
            <a:off x="4241758" y="7228112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B4BF85-975C-7405-F9EC-5B4DE8CB3AB8}"/>
              </a:ext>
            </a:extLst>
          </p:cNvPr>
          <p:cNvSpPr txBox="1"/>
          <p:nvPr/>
        </p:nvSpPr>
        <p:spPr>
          <a:xfrm>
            <a:off x="5026150" y="7324493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 - FUTURE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0A211F-8B88-C0F0-24B9-0666FC218831}"/>
              </a:ext>
            </a:extLst>
          </p:cNvPr>
          <p:cNvSpPr txBox="1"/>
          <p:nvPr/>
        </p:nvSpPr>
        <p:spPr>
          <a:xfrm>
            <a:off x="4570475" y="7809379"/>
            <a:ext cx="6117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Imagine getting housing information (public and private) and make a determination that affects your lifestyle in the future … just by asking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- Where would be the best place for a family of 5 with an elder parent and 2 active kids who enjoys cycling near supermarkets and hawker center</a:t>
            </a:r>
          </a:p>
        </p:txBody>
      </p:sp>
    </p:spTree>
    <p:extLst>
      <p:ext uri="{BB962C8B-B14F-4D97-AF65-F5344CB8AC3E}">
        <p14:creationId xmlns:p14="http://schemas.microsoft.com/office/powerpoint/2010/main" val="159440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7113-B57B-BAFE-20FA-595A50BA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EFF201-3DB7-7783-D940-E0632B33A90B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40773-6A65-0CC7-9F58-41883F414254}"/>
              </a:ext>
            </a:extLst>
          </p:cNvPr>
          <p:cNvSpPr txBox="1"/>
          <p:nvPr/>
        </p:nvSpPr>
        <p:spPr>
          <a:xfrm>
            <a:off x="5026150" y="2229982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 - FUTURE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A1C38-44E2-4522-F550-E054EFB12968}"/>
              </a:ext>
            </a:extLst>
          </p:cNvPr>
          <p:cNvSpPr txBox="1"/>
          <p:nvPr/>
        </p:nvSpPr>
        <p:spPr>
          <a:xfrm>
            <a:off x="4570475" y="2714868"/>
            <a:ext cx="6117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Imagine getting housing information (public and private) and make a determination that affects your lifestyle in the future … just by asking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- Where would be the best place for a family of 5 with an elder parent and 2 active kids who enjoys cycling near supermarkets and hawker center</a:t>
            </a: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D4C642F-695F-246F-CF26-4A26C281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3" y="335213"/>
            <a:ext cx="6096000" cy="1651000"/>
          </a:xfrm>
          <a:prstGeom prst="rect">
            <a:avLst/>
          </a:prstGeom>
        </p:spPr>
      </p:pic>
      <p:sp>
        <p:nvSpPr>
          <p:cNvPr id="5" name="Circle: Hollow 63">
            <a:extLst>
              <a:ext uri="{FF2B5EF4-FFF2-40B4-BE49-F238E27FC236}">
                <a16:creationId xmlns:a16="http://schemas.microsoft.com/office/drawing/2014/main" id="{C15791C3-EE1C-439D-28DA-55D514E5E63D}"/>
              </a:ext>
            </a:extLst>
          </p:cNvPr>
          <p:cNvSpPr/>
          <p:nvPr/>
        </p:nvSpPr>
        <p:spPr>
          <a:xfrm rot="7200000">
            <a:off x="-2743200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8BFE1C-3674-F033-1035-28007321A78E}"/>
              </a:ext>
            </a:extLst>
          </p:cNvPr>
          <p:cNvSpPr/>
          <p:nvPr/>
        </p:nvSpPr>
        <p:spPr>
          <a:xfrm rot="72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D51A9E-1203-AFE1-6E45-112A44C3D46A}"/>
              </a:ext>
            </a:extLst>
          </p:cNvPr>
          <p:cNvSpPr/>
          <p:nvPr/>
        </p:nvSpPr>
        <p:spPr>
          <a:xfrm rot="7200000">
            <a:off x="-402817" y="561653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19FCC5-ED4D-25AA-E78D-46C6C1867324}"/>
              </a:ext>
            </a:extLst>
          </p:cNvPr>
          <p:cNvSpPr/>
          <p:nvPr/>
        </p:nvSpPr>
        <p:spPr>
          <a:xfrm rot="7200000">
            <a:off x="-2709606" y="42281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BBC092-40CA-A17F-87C4-2E28F782ECD4}"/>
              </a:ext>
            </a:extLst>
          </p:cNvPr>
          <p:cNvSpPr/>
          <p:nvPr/>
        </p:nvSpPr>
        <p:spPr>
          <a:xfrm rot="7200000">
            <a:off x="1716015" y="4322178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332EFF-8ACA-2AEC-6145-3550ACD5A2B9}"/>
              </a:ext>
            </a:extLst>
          </p:cNvPr>
          <p:cNvSpPr/>
          <p:nvPr/>
        </p:nvSpPr>
        <p:spPr>
          <a:xfrm rot="7200000">
            <a:off x="-514014" y="44456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98ABF7-2B31-B264-8556-7A735E6F373D}"/>
              </a:ext>
            </a:extLst>
          </p:cNvPr>
          <p:cNvSpPr/>
          <p:nvPr/>
        </p:nvSpPr>
        <p:spPr>
          <a:xfrm rot="7200000">
            <a:off x="-2737119" y="17511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">
            <a:extLst>
              <a:ext uri="{FF2B5EF4-FFF2-40B4-BE49-F238E27FC236}">
                <a16:creationId xmlns:a16="http://schemas.microsoft.com/office/drawing/2014/main" id="{77A4EDB6-F93F-9A0B-F38D-8C0D42044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662" y="5838242"/>
            <a:ext cx="475488" cy="475488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B129A9BA-FD48-8FCD-3FA1-FAE287E58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040" y="4545846"/>
            <a:ext cx="475488" cy="475488"/>
          </a:xfrm>
          <a:prstGeom prst="rect">
            <a:avLst/>
          </a:prstGeom>
        </p:spPr>
      </p:pic>
      <p:pic>
        <p:nvPicPr>
          <p:cNvPr id="15" name="Graphic 14" descr="Lightbulb and gear">
            <a:extLst>
              <a:ext uri="{FF2B5EF4-FFF2-40B4-BE49-F238E27FC236}">
                <a16:creationId xmlns:a16="http://schemas.microsoft.com/office/drawing/2014/main" id="{76B366BF-A163-0E32-6399-9F893F2D1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9112" y="1947671"/>
            <a:ext cx="731520" cy="731520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4DEAABD2-6BAB-E793-5164-F540521F2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5556" y="679938"/>
            <a:ext cx="475488" cy="475488"/>
          </a:xfrm>
          <a:prstGeom prst="rect">
            <a:avLst/>
          </a:prstGeom>
        </p:spPr>
      </p:pic>
      <p:pic>
        <p:nvPicPr>
          <p:cNvPr id="17" name="Graphic 16" descr="Bullseye">
            <a:extLst>
              <a:ext uri="{FF2B5EF4-FFF2-40B4-BE49-F238E27FC236}">
                <a16:creationId xmlns:a16="http://schemas.microsoft.com/office/drawing/2014/main" id="{71A8A54C-C9C8-CA3F-3EEC-C537F8E682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520095" y="1974827"/>
            <a:ext cx="475488" cy="475488"/>
          </a:xfrm>
          <a:prstGeom prst="rect">
            <a:avLst/>
          </a:prstGeom>
        </p:spPr>
      </p:pic>
      <p:pic>
        <p:nvPicPr>
          <p:cNvPr id="18" name="Graphic 17" descr="Presentation with media">
            <a:extLst>
              <a:ext uri="{FF2B5EF4-FFF2-40B4-BE49-F238E27FC236}">
                <a16:creationId xmlns:a16="http://schemas.microsoft.com/office/drawing/2014/main" id="{4B036E46-248E-E74E-0080-74D00EE60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93796" y="4453892"/>
            <a:ext cx="475488" cy="475488"/>
          </a:xfrm>
          <a:prstGeom prst="rect">
            <a:avLst/>
          </a:prstGeom>
        </p:spPr>
      </p:pic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id="{128ED08D-F280-7795-450C-0D066669832A}"/>
              </a:ext>
            </a:extLst>
          </p:cNvPr>
          <p:cNvSpPr/>
          <p:nvPr/>
        </p:nvSpPr>
        <p:spPr>
          <a:xfrm>
            <a:off x="4241758" y="-3949952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57210E-AD4E-8FF2-2D69-A0336760E813}"/>
              </a:ext>
            </a:extLst>
          </p:cNvPr>
          <p:cNvSpPr txBox="1"/>
          <p:nvPr/>
        </p:nvSpPr>
        <p:spPr>
          <a:xfrm>
            <a:off x="5026150" y="-3853571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E0058A-1314-A540-5512-4EF8C77D16BC}"/>
              </a:ext>
            </a:extLst>
          </p:cNvPr>
          <p:cNvSpPr txBox="1"/>
          <p:nvPr/>
        </p:nvSpPr>
        <p:spPr>
          <a:xfrm>
            <a:off x="4570475" y="-3368685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What are the available data sources today?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Social Services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Clinics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Parks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Childcare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Hawker Centers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Supermarkets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Cycling Paths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etc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64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EB688-9CD4-6916-257A-93AB5611F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4F81DA-AB00-BC1C-D23A-63CC1C7B97D5}"/>
              </a:ext>
            </a:extLst>
          </p:cNvPr>
          <p:cNvGrpSpPr/>
          <p:nvPr/>
        </p:nvGrpSpPr>
        <p:grpSpPr>
          <a:xfrm>
            <a:off x="3492285" y="461522"/>
            <a:ext cx="7772400" cy="792918"/>
            <a:chOff x="3720885" y="723061"/>
            <a:chExt cx="7772400" cy="79291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974F61A-2C6F-95E6-5A3F-30B934EFD93D}"/>
                </a:ext>
              </a:extLst>
            </p:cNvPr>
            <p:cNvSpPr/>
            <p:nvPr/>
          </p:nvSpPr>
          <p:spPr>
            <a:xfrm>
              <a:off x="3720885" y="723061"/>
              <a:ext cx="7772400" cy="792918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880B7B-35E0-A3B6-3E2E-6D9EC991348A}"/>
                </a:ext>
              </a:extLst>
            </p:cNvPr>
            <p:cNvSpPr txBox="1"/>
            <p:nvPr/>
          </p:nvSpPr>
          <p:spPr>
            <a:xfrm>
              <a:off x="4611896" y="869531"/>
              <a:ext cx="5990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Our “FIRST” take</a:t>
              </a:r>
            </a:p>
          </p:txBody>
        </p:sp>
      </p:grp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87255-FECF-6324-079C-9D1087792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92" y="1628160"/>
            <a:ext cx="7772400" cy="4857750"/>
          </a:xfrm>
          <a:prstGeom prst="rect">
            <a:avLst/>
          </a:prstGeom>
        </p:spPr>
      </p:pic>
      <p:sp>
        <p:nvSpPr>
          <p:cNvPr id="10" name="Circle: Hollow 63">
            <a:extLst>
              <a:ext uri="{FF2B5EF4-FFF2-40B4-BE49-F238E27FC236}">
                <a16:creationId xmlns:a16="http://schemas.microsoft.com/office/drawing/2014/main" id="{89E33461-4C90-656D-C023-7790ACD4EB5E}"/>
              </a:ext>
            </a:extLst>
          </p:cNvPr>
          <p:cNvSpPr/>
          <p:nvPr/>
        </p:nvSpPr>
        <p:spPr>
          <a:xfrm rot="10800000">
            <a:off x="-2782592" y="760323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258CD6-1EDA-4AA5-51DE-1836A6B50313}"/>
              </a:ext>
            </a:extLst>
          </p:cNvPr>
          <p:cNvSpPr/>
          <p:nvPr/>
        </p:nvSpPr>
        <p:spPr>
          <a:xfrm rot="10800000">
            <a:off x="1793367" y="420123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E5C4F1-8393-3C99-5655-237D7986B27A}"/>
              </a:ext>
            </a:extLst>
          </p:cNvPr>
          <p:cNvSpPr/>
          <p:nvPr/>
        </p:nvSpPr>
        <p:spPr>
          <a:xfrm rot="10800000">
            <a:off x="-2706852" y="439229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759774-90B4-8826-96CE-6CD5C084C262}"/>
              </a:ext>
            </a:extLst>
          </p:cNvPr>
          <p:cNvSpPr/>
          <p:nvPr/>
        </p:nvSpPr>
        <p:spPr>
          <a:xfrm rot="10800000">
            <a:off x="-2657845" y="17003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83A14-B422-D6CF-35D7-DFF15A46C6C8}"/>
              </a:ext>
            </a:extLst>
          </p:cNvPr>
          <p:cNvSpPr/>
          <p:nvPr/>
        </p:nvSpPr>
        <p:spPr>
          <a:xfrm rot="10800000">
            <a:off x="-526491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4D2CCB-6888-2E4D-C35D-9B2E8AF41101}"/>
              </a:ext>
            </a:extLst>
          </p:cNvPr>
          <p:cNvSpPr/>
          <p:nvPr/>
        </p:nvSpPr>
        <p:spPr>
          <a:xfrm rot="10800000">
            <a:off x="1719072" y="1627632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69C85A-5F14-1C32-FA25-48506C0A6B91}"/>
              </a:ext>
            </a:extLst>
          </p:cNvPr>
          <p:cNvSpPr/>
          <p:nvPr/>
        </p:nvSpPr>
        <p:spPr>
          <a:xfrm>
            <a:off x="-526491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Home">
            <a:extLst>
              <a:ext uri="{FF2B5EF4-FFF2-40B4-BE49-F238E27FC236}">
                <a16:creationId xmlns:a16="http://schemas.microsoft.com/office/drawing/2014/main" id="{6F3EA877-6971-36A6-58D1-0BAC77041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89997" y="4611751"/>
            <a:ext cx="475488" cy="475488"/>
          </a:xfrm>
          <a:prstGeom prst="rect">
            <a:avLst/>
          </a:prstGeom>
        </p:spPr>
      </p:pic>
      <p:pic>
        <p:nvPicPr>
          <p:cNvPr id="18" name="Graphic 17" descr="Users">
            <a:extLst>
              <a:ext uri="{FF2B5EF4-FFF2-40B4-BE49-F238E27FC236}">
                <a16:creationId xmlns:a16="http://schemas.microsoft.com/office/drawing/2014/main" id="{1AE9B35B-186B-D8D8-C478-7FBFBC6F1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1898" y="5799536"/>
            <a:ext cx="475488" cy="475488"/>
          </a:xfrm>
          <a:prstGeom prst="rect">
            <a:avLst/>
          </a:prstGeom>
        </p:spPr>
      </p:pic>
      <p:pic>
        <p:nvPicPr>
          <p:cNvPr id="20" name="Graphic 19" descr="Lightbulb and gear">
            <a:extLst>
              <a:ext uri="{FF2B5EF4-FFF2-40B4-BE49-F238E27FC236}">
                <a16:creationId xmlns:a16="http://schemas.microsoft.com/office/drawing/2014/main" id="{19299F8C-F782-5AA6-8419-5A9AD4DAD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2868" y="4422201"/>
            <a:ext cx="475488" cy="475488"/>
          </a:xfrm>
          <a:prstGeom prst="rect">
            <a:avLst/>
          </a:prstGeom>
        </p:spPr>
      </p:pic>
      <p:pic>
        <p:nvPicPr>
          <p:cNvPr id="23" name="Graphic 22" descr="Head with gears">
            <a:extLst>
              <a:ext uri="{FF2B5EF4-FFF2-40B4-BE49-F238E27FC236}">
                <a16:creationId xmlns:a16="http://schemas.microsoft.com/office/drawing/2014/main" id="{290797CF-B47B-92B2-D173-CD1A24C15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9111" y="1941423"/>
            <a:ext cx="731520" cy="731520"/>
          </a:xfrm>
          <a:prstGeom prst="rect">
            <a:avLst/>
          </a:prstGeom>
        </p:spPr>
      </p:pic>
      <p:pic>
        <p:nvPicPr>
          <p:cNvPr id="25" name="Graphic 24" descr="Bullseye">
            <a:extLst>
              <a:ext uri="{FF2B5EF4-FFF2-40B4-BE49-F238E27FC236}">
                <a16:creationId xmlns:a16="http://schemas.microsoft.com/office/drawing/2014/main" id="{087856A6-CEC8-D994-A90D-645177C3E5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-2444400" y="1918800"/>
            <a:ext cx="475488" cy="475488"/>
          </a:xfrm>
          <a:prstGeom prst="rect">
            <a:avLst/>
          </a:prstGeom>
        </p:spPr>
      </p:pic>
      <p:pic>
        <p:nvPicPr>
          <p:cNvPr id="26" name="Graphic 25" descr="Presentation with media">
            <a:extLst>
              <a:ext uri="{FF2B5EF4-FFF2-40B4-BE49-F238E27FC236}">
                <a16:creationId xmlns:a16="http://schemas.microsoft.com/office/drawing/2014/main" id="{493E96D7-6E0D-D890-D757-ABE06855BF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313200" y="658800"/>
            <a:ext cx="475488" cy="47548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FA19D5-8B88-DDA0-03E2-FCB254A25A22}"/>
              </a:ext>
            </a:extLst>
          </p:cNvPr>
          <p:cNvGrpSpPr/>
          <p:nvPr/>
        </p:nvGrpSpPr>
        <p:grpSpPr>
          <a:xfrm>
            <a:off x="4377990" y="7354294"/>
            <a:ext cx="6606074" cy="650379"/>
            <a:chOff x="4241758" y="2133601"/>
            <a:chExt cx="6606074" cy="650379"/>
          </a:xfrm>
        </p:grpSpPr>
        <p:sp>
          <p:nvSpPr>
            <p:cNvPr id="30" name="Rectangle: Rounded Corners 1">
              <a:extLst>
                <a:ext uri="{FF2B5EF4-FFF2-40B4-BE49-F238E27FC236}">
                  <a16:creationId xmlns:a16="http://schemas.microsoft.com/office/drawing/2014/main" id="{22586E82-4B95-8D3F-E383-2FA147C481E7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1433C2-E435-D9F1-26AC-ED2141CB83E6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8E5E1AA-A75D-E2F5-765C-7515FBB5CE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2382" y="8149558"/>
            <a:ext cx="6121477" cy="585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74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5D61-E56B-5929-4019-E1715B95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C13B9-1039-6E11-9966-6E4895F64337}"/>
              </a:ext>
            </a:extLst>
          </p:cNvPr>
          <p:cNvGrpSpPr/>
          <p:nvPr/>
        </p:nvGrpSpPr>
        <p:grpSpPr>
          <a:xfrm>
            <a:off x="4377990" y="207049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C82BE7D-E08E-D74F-B05B-75F30D0F2D20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E0AEAD-7BA7-3972-66CA-E017B2A88E5D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1CC0F660-C3A0-97C6-8ACE-A5699B103740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0F6FD32-28F0-0988-3165-0D70D7094359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04984FF-E87C-B57C-EFAC-66BC0F536473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9C27619-8601-1851-53D2-347EEC7BF88F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4E12971-00F5-3829-6C06-E5F966B5A64B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854D8C-2C8F-3AB7-F490-3E1AE74D7E75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8DAB551-0437-0F57-7141-9ECE22645EF5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00B16DAF-48F7-3676-5F3F-05309225D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4E4AA967-2605-3D85-9E8D-C61A6E2D6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4F417DA4-7E49-0D69-D587-F4E622918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B654CFC7-C165-21F0-2E13-650BDEB09F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99C5022A-5E76-830C-B37B-A88EA21A68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1FE728E0-D7F4-9E8F-8D59-BFBDE12BBD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B9B0A22-0F72-E6B6-E734-BB2861B78D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2382" y="1002313"/>
            <a:ext cx="6121477" cy="585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F43B27B-7201-8FAF-7B95-319B99DE78BC}"/>
              </a:ext>
            </a:extLst>
          </p:cNvPr>
          <p:cNvGrpSpPr/>
          <p:nvPr/>
        </p:nvGrpSpPr>
        <p:grpSpPr>
          <a:xfrm>
            <a:off x="3492285" y="-6405803"/>
            <a:ext cx="7772400" cy="792918"/>
            <a:chOff x="3720885" y="723061"/>
            <a:chExt cx="7772400" cy="792918"/>
          </a:xfrm>
        </p:grpSpPr>
        <p:sp>
          <p:nvSpPr>
            <p:cNvPr id="148" name="Rectangle: Rounded Corners 2">
              <a:extLst>
                <a:ext uri="{FF2B5EF4-FFF2-40B4-BE49-F238E27FC236}">
                  <a16:creationId xmlns:a16="http://schemas.microsoft.com/office/drawing/2014/main" id="{668A1022-640A-EE36-A689-723C8F91EA9A}"/>
                </a:ext>
              </a:extLst>
            </p:cNvPr>
            <p:cNvSpPr/>
            <p:nvPr/>
          </p:nvSpPr>
          <p:spPr>
            <a:xfrm>
              <a:off x="3720885" y="723061"/>
              <a:ext cx="7772400" cy="792918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8AAA0D4-0322-3704-AC7B-2A00598D1B5A}"/>
                </a:ext>
              </a:extLst>
            </p:cNvPr>
            <p:cNvSpPr txBox="1"/>
            <p:nvPr/>
          </p:nvSpPr>
          <p:spPr>
            <a:xfrm>
              <a:off x="4611896" y="869531"/>
              <a:ext cx="5990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Our “FIRST” take</a:t>
              </a:r>
            </a:p>
          </p:txBody>
        </p:sp>
      </p:grpSp>
      <p:pic>
        <p:nvPicPr>
          <p:cNvPr id="150" name="Picture 1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5DE40A-8AA3-F939-2DCF-3037F7AA72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92" y="-5239165"/>
            <a:ext cx="7772400" cy="4857750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799E9B1-24FD-18C7-0E7B-9BEFFFE3DB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8389" y="7251655"/>
            <a:ext cx="576823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08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EC5F-9A11-6FCF-64E2-8C3C8D210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292C6A-7A04-88D2-75F4-2EAE788D69A7}"/>
              </a:ext>
            </a:extLst>
          </p:cNvPr>
          <p:cNvGrpSpPr/>
          <p:nvPr/>
        </p:nvGrpSpPr>
        <p:grpSpPr>
          <a:xfrm>
            <a:off x="4377990" y="207049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63486CF-B958-B29B-7C8B-B5CC67D43C07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B79321-20B4-2D9E-D73F-C2D98DBCA7DC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C643FFDD-CA0E-CC08-D41B-2341EDD0C423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DF9B341-6CA0-031E-7984-898357F96A36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2DE15F3-4A24-108E-ADD8-85C747415DB8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976B90C-DCE1-15AC-44EE-21233BE9713A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F5FCFBE-DCFD-5F52-7D5D-5A1C35026B2B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3105C10-8D3E-BE37-B8F4-93609AF83EA9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466D680-4E0B-6003-B493-ACFAC5C50182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772448DB-C10C-0566-16E6-56012673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8E9DB321-CEE3-62BD-8A61-78896DB35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B14A753B-2964-6CA4-9FBF-5C543AB49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03D70B9E-8BDB-86E0-8D88-312447F08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B011D1E7-E6F5-CB5D-D88E-0B4B67248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EAEDD871-E175-CEB9-1F6A-BAE992FC4B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B1CF3-2735-029C-15EF-B908443429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8389" y="207049"/>
            <a:ext cx="576823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E366DC-9FF2-2D72-90FC-210673F0AEBC}"/>
              </a:ext>
            </a:extLst>
          </p:cNvPr>
          <p:cNvGrpSpPr/>
          <p:nvPr/>
        </p:nvGrpSpPr>
        <p:grpSpPr>
          <a:xfrm>
            <a:off x="4377990" y="-6744260"/>
            <a:ext cx="6606074" cy="650379"/>
            <a:chOff x="4241758" y="2133601"/>
            <a:chExt cx="6606074" cy="650379"/>
          </a:xfrm>
        </p:grpSpPr>
        <p:sp>
          <p:nvSpPr>
            <p:cNvPr id="7" name="Rectangle: Rounded Corners 1">
              <a:extLst>
                <a:ext uri="{FF2B5EF4-FFF2-40B4-BE49-F238E27FC236}">
                  <a16:creationId xmlns:a16="http://schemas.microsoft.com/office/drawing/2014/main" id="{F46475A6-72EC-4EDF-4C64-4A7A4D532C58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4E7E60-960E-9AFB-F000-EFC877648BD9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9ED5198-22F6-654D-444A-1CE3CE7A1E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382" y="-5948996"/>
            <a:ext cx="6121477" cy="585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237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699</Words>
  <Application>Microsoft Macintosh PowerPoint</Application>
  <PresentationFormat>Widescreen</PresentationFormat>
  <Paragraphs>94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 Woo</dc:creator>
  <cp:lastModifiedBy>Nicholas Lim</cp:lastModifiedBy>
  <cp:revision>6</cp:revision>
  <dcterms:created xsi:type="dcterms:W3CDTF">2025-02-26T02:00:57Z</dcterms:created>
  <dcterms:modified xsi:type="dcterms:W3CDTF">2025-02-28T05:12:47Z</dcterms:modified>
</cp:coreProperties>
</file>